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65" r:id="rId2"/>
    <p:sldId id="256" r:id="rId3"/>
    <p:sldId id="257" r:id="rId4"/>
    <p:sldId id="264" r:id="rId5"/>
    <p:sldId id="268" r:id="rId6"/>
    <p:sldId id="258" r:id="rId7"/>
    <p:sldId id="269" r:id="rId8"/>
    <p:sldId id="260" r:id="rId9"/>
    <p:sldId id="262" r:id="rId10"/>
    <p:sldId id="263" r:id="rId11"/>
    <p:sldId id="266" r:id="rId12"/>
    <p:sldId id="267" r:id="rId13"/>
    <p:sldId id="270" r:id="rId1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40" autoAdjust="0"/>
    <p:restoredTop sz="90221" autoAdjust="0"/>
  </p:normalViewPr>
  <p:slideViewPr>
    <p:cSldViewPr>
      <p:cViewPr varScale="1">
        <p:scale>
          <a:sx n="74" d="100"/>
          <a:sy n="74" d="100"/>
        </p:scale>
        <p:origin x="-120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EEA65D-B5C8-42A0-9301-37A92FC33635}" type="datetimeFigureOut">
              <a:rPr lang="nl-NL" smtClean="0"/>
              <a:t>11-6-2017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A9511-0712-4298-8DEE-C2A208CC01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6104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6D7404-9997-41B1-A11B-4854A722B486}" type="datetimeFigureOut">
              <a:rPr lang="nl-NL" smtClean="0"/>
              <a:t>11-6-2017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F41B67-6CEA-4249-973A-7053E781D8F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20626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41B67-6CEA-4249-973A-7053E781D8F5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7212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41B67-6CEA-4249-973A-7053E781D8F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58578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41B67-6CEA-4249-973A-7053E781D8F5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68314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41B67-6CEA-4249-973A-7053E781D8F5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187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41B67-6CEA-4249-973A-7053E781D8F5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40814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41B67-6CEA-4249-973A-7053E781D8F5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248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41B67-6CEA-4249-973A-7053E781D8F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056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41B67-6CEA-4249-973A-7053E781D8F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4089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41B67-6CEA-4249-973A-7053E781D8F5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3206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41B67-6CEA-4249-973A-7053E781D8F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9303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41B67-6CEA-4249-973A-7053E781D8F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3539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41B67-6CEA-4249-973A-7053E781D8F5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0969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F41B67-6CEA-4249-973A-7053E781D8F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2368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54FBA-46EE-4C00-A88A-5DA84134FC40}" type="datetimeFigureOut">
              <a:rPr lang="nl-NL" smtClean="0"/>
              <a:t>11-6-2017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BC53-2EA4-4274-87CD-83F1E217B3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00191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54FBA-46EE-4C00-A88A-5DA84134FC40}" type="datetimeFigureOut">
              <a:rPr lang="nl-NL" smtClean="0"/>
              <a:t>11-6-2017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BC53-2EA4-4274-87CD-83F1E217B3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2140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54FBA-46EE-4C00-A88A-5DA84134FC40}" type="datetimeFigureOut">
              <a:rPr lang="nl-NL" smtClean="0"/>
              <a:t>11-6-2017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BC53-2EA4-4274-87CD-83F1E217B3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09617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54FBA-46EE-4C00-A88A-5DA84134FC40}" type="datetimeFigureOut">
              <a:rPr lang="nl-NL" smtClean="0"/>
              <a:t>11-6-2017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BC53-2EA4-4274-87CD-83F1E217B3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3125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54FBA-46EE-4C00-A88A-5DA84134FC40}" type="datetimeFigureOut">
              <a:rPr lang="nl-NL" smtClean="0"/>
              <a:t>11-6-2017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BC53-2EA4-4274-87CD-83F1E217B3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2106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54FBA-46EE-4C00-A88A-5DA84134FC40}" type="datetimeFigureOut">
              <a:rPr lang="nl-NL" smtClean="0"/>
              <a:t>11-6-2017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BC53-2EA4-4274-87CD-83F1E217B3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7209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54FBA-46EE-4C00-A88A-5DA84134FC40}" type="datetimeFigureOut">
              <a:rPr lang="nl-NL" smtClean="0"/>
              <a:t>11-6-2017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BC53-2EA4-4274-87CD-83F1E217B3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6219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54FBA-46EE-4C00-A88A-5DA84134FC40}" type="datetimeFigureOut">
              <a:rPr lang="nl-NL" smtClean="0"/>
              <a:t>11-6-2017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BC53-2EA4-4274-87CD-83F1E217B3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2139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54FBA-46EE-4C00-A88A-5DA84134FC40}" type="datetimeFigureOut">
              <a:rPr lang="nl-NL" smtClean="0"/>
              <a:t>11-6-2017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BC53-2EA4-4274-87CD-83F1E217B3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9101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54FBA-46EE-4C00-A88A-5DA84134FC40}" type="datetimeFigureOut">
              <a:rPr lang="nl-NL" smtClean="0"/>
              <a:t>11-6-2017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BC53-2EA4-4274-87CD-83F1E217B3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5742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B54FBA-46EE-4C00-A88A-5DA84134FC40}" type="datetimeFigureOut">
              <a:rPr lang="nl-NL" smtClean="0"/>
              <a:t>11-6-2017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1BC53-2EA4-4274-87CD-83F1E217B3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1228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54FBA-46EE-4C00-A88A-5DA84134FC40}" type="datetimeFigureOut">
              <a:rPr lang="nl-NL" smtClean="0"/>
              <a:t>11-6-2017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1BC53-2EA4-4274-87CD-83F1E217B3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0501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gif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g"/><Relationship Id="rId5" Type="http://schemas.openxmlformats.org/officeDocument/2006/relationships/hyperlink" Target="http://pacificnoordwestboomoctopus.weebly.com/" TargetMode="Externa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http://workshops.nodebox.net/2010/wp-content/uploads/text-fill6.jp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9827" y="1723641"/>
            <a:ext cx="9114173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2339752" y="3501008"/>
            <a:ext cx="4752528" cy="98124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nl-NL" sz="3600" kern="10" spc="0" dirty="0">
                <a:ln>
                  <a:solidFill>
                    <a:schemeClr val="accent1"/>
                  </a:solidFill>
                </a:ln>
                <a:solidFill>
                  <a:srgbClr val="FFFFFF"/>
                </a:solidFill>
                <a:effectLst/>
                <a:latin typeface="Franklin Gothic Heavy"/>
              </a:rPr>
              <a:t>Les 1: Introductie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1763688" y="378460"/>
            <a:ext cx="59046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600" b="1" dirty="0"/>
              <a:t>MEDIAWIJSHEID</a:t>
            </a:r>
          </a:p>
        </p:txBody>
      </p:sp>
    </p:spTree>
    <p:extLst>
      <p:ext uri="{BB962C8B-B14F-4D97-AF65-F5344CB8AC3E}">
        <p14:creationId xmlns:p14="http://schemas.microsoft.com/office/powerpoint/2010/main" val="149370647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wolff.nl/media/assets/discriminatie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645024"/>
            <a:ext cx="2998007" cy="2998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Doel 2: Communicatie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7638"/>
            <a:ext cx="8363272" cy="5225394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l-NL" dirty="0"/>
              <a:t>Is het anders als je elkaar tegenkomt of als je elkaar online “spreekt” via What’s App of Twitter?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l-NL" dirty="0"/>
              <a:t>Zijn er manieren om online aan te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354013" algn="l"/>
              </a:tabLst>
            </a:pPr>
            <a:r>
              <a:rPr lang="nl-NL" dirty="0"/>
              <a:t>	geven hoe je iets precies bedoelt?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l-NL" dirty="0"/>
              <a:t>Wat kan er gebeuren als de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354013" algn="l"/>
              </a:tabLst>
            </a:pPr>
            <a:r>
              <a:rPr lang="nl-NL" dirty="0"/>
              <a:t>	ander niet begrijpt hoe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354013" algn="l"/>
              </a:tabLst>
            </a:pPr>
            <a:r>
              <a:rPr lang="nl-NL" dirty="0"/>
              <a:t>	jij iets bedoelt?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508577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hearshisvoice.files.wordpress.com/2012/02/can-t-hear-thumb796135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017" y="1857101"/>
            <a:ext cx="4062542" cy="2711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Communicatie:</a:t>
            </a:r>
          </a:p>
        </p:txBody>
      </p:sp>
      <p:pic>
        <p:nvPicPr>
          <p:cNvPr id="7170" name="Picture 2" descr="http://storageeffect.media.seagate.com/files/2010/10/pr-megaphon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0494"/>
            <a:ext cx="4622228" cy="308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IJL-RECHTS 2"/>
          <p:cNvSpPr/>
          <p:nvPr/>
        </p:nvSpPr>
        <p:spPr>
          <a:xfrm>
            <a:off x="2195736" y="2852936"/>
            <a:ext cx="3528392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174" name="Picture 6" descr="http://www.trelectrical.com/images/lightning-bolt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5" y="1762843"/>
            <a:ext cx="2304255" cy="2900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684744" y="5157192"/>
            <a:ext cx="1944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Zender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6156176" y="5157192"/>
            <a:ext cx="2016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Ontvanger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3491880" y="5157191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RUIS!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683568" y="5949280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/>
              <a:t>Welke vormen van ruis kun je zoal bedenken?</a:t>
            </a:r>
          </a:p>
        </p:txBody>
      </p:sp>
    </p:spTree>
    <p:extLst>
      <p:ext uri="{BB962C8B-B14F-4D97-AF65-F5344CB8AC3E}">
        <p14:creationId xmlns:p14="http://schemas.microsoft.com/office/powerpoint/2010/main" val="2071450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www.ifsworld.com/en-gb/solutions/architecture-and-technology/~/media/Images/Product/Lock%20picto.ashx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943" r="21914"/>
          <a:stretch/>
        </p:blipFill>
        <p:spPr bwMode="auto">
          <a:xfrm>
            <a:off x="5703196" y="2564904"/>
            <a:ext cx="3440804" cy="3842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Doel 3: Sociale media &amp; privacy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7638"/>
            <a:ext cx="8075240" cy="5107706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l-NL" dirty="0"/>
              <a:t>Hoeveel uur per dag ben je bezig met sociale media en internet?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l-NL" dirty="0"/>
              <a:t>Weten je ouders wat jij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354013" algn="l"/>
              </a:tabLst>
            </a:pPr>
            <a:r>
              <a:rPr lang="nl-NL" dirty="0"/>
              <a:t>	precies op sociale media doet?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l-NL" dirty="0"/>
              <a:t>Heb je nagedacht over het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354013" algn="l"/>
              </a:tabLst>
            </a:pPr>
            <a:r>
              <a:rPr lang="nl-NL" dirty="0"/>
              <a:t>	afschermen van je privé-gegevens?</a:t>
            </a:r>
          </a:p>
          <a:p>
            <a:pPr>
              <a:lnSpc>
                <a:spcPct val="150000"/>
              </a:lnSpc>
              <a:spcBef>
                <a:spcPts val="0"/>
              </a:spcBef>
              <a:tabLst>
                <a:tab pos="354013" algn="l"/>
              </a:tabLst>
            </a:pPr>
            <a:r>
              <a:rPr lang="nl-NL" dirty="0"/>
              <a:t>Wat zet je online en wat niet?</a:t>
            </a:r>
          </a:p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947941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Doel 4: Digitaal pesten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268760"/>
            <a:ext cx="8075240" cy="5256584"/>
          </a:xfrm>
        </p:spPr>
        <p:txBody>
          <a:bodyPr>
            <a:normAutofit fontScale="92500" lnSpcReduction="10000"/>
          </a:bodyPr>
          <a:lstStyle/>
          <a:p>
            <a:pPr fontAlgn="base">
              <a:lnSpc>
                <a:spcPct val="150000"/>
              </a:lnSpc>
              <a:spcBef>
                <a:spcPts val="0"/>
              </a:spcBef>
            </a:pPr>
            <a:r>
              <a:rPr lang="nl-NL" dirty="0"/>
              <a:t>Welke verschillende manieren van digitaal pesten zijn er?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</a:pPr>
            <a:r>
              <a:rPr lang="nl-NL" dirty="0"/>
              <a:t>Wat met het stelen van wachtwoorden of het aanmaken van nep-accounts?</a:t>
            </a:r>
          </a:p>
          <a:p>
            <a:pPr fontAlgn="base">
              <a:lnSpc>
                <a:spcPct val="150000"/>
              </a:lnSpc>
              <a:spcBef>
                <a:spcPts val="0"/>
              </a:spcBef>
            </a:pPr>
            <a:r>
              <a:rPr lang="nl-NL" dirty="0"/>
              <a:t>Welke gevolgen hangen er aan het verspreiden van beeldmateriaal (zoals intieme foto’s of filmpjes van mishandeling), zowel voor het slachtoffer als voor de dader?</a:t>
            </a:r>
          </a:p>
        </p:txBody>
      </p:sp>
    </p:spTree>
    <p:extLst>
      <p:ext uri="{BB962C8B-B14F-4D97-AF65-F5344CB8AC3E}">
        <p14:creationId xmlns:p14="http://schemas.microsoft.com/office/powerpoint/2010/main" val="10108305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1028" name="Picture 4" descr="http://www.mosaic.pro/images/products/detail/OctopusPORCOP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32656"/>
            <a:ext cx="7056784" cy="606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72039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d91.net/Biodiversity/tree_border_top2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6194"/>
          <a:stretch/>
        </p:blipFill>
        <p:spPr bwMode="auto">
          <a:xfrm>
            <a:off x="3488" y="0"/>
            <a:ext cx="91405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80120"/>
          </a:xfrm>
        </p:spPr>
        <p:txBody>
          <a:bodyPr/>
          <a:lstStyle/>
          <a:p>
            <a:r>
              <a:rPr lang="nl-NL" b="1" dirty="0"/>
              <a:t>Pacific Noordwest Boom Octopus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71600" y="1196752"/>
            <a:ext cx="7931224" cy="566124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l-NL" sz="3500" dirty="0"/>
              <a:t>Ga op je telefoon/device naar: </a:t>
            </a:r>
            <a:r>
              <a:rPr lang="nl-NL" sz="2800" dirty="0">
                <a:hlinkClick r:id="rId5"/>
              </a:rPr>
              <a:t>http://pacificnoordwestboomoctopus.weebly.com</a:t>
            </a:r>
            <a:r>
              <a:rPr lang="nl-NL" sz="2800" dirty="0" smtClean="0">
                <a:hlinkClick r:id="rId5"/>
              </a:rPr>
              <a:t>/</a:t>
            </a:r>
            <a:endParaRPr lang="nl-NL" sz="2800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nl-NL" sz="28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nl-NL" sz="2800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nl-NL" sz="28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nl-NL" sz="2800" dirty="0"/>
          </a:p>
          <a:p>
            <a:pPr>
              <a:spcBef>
                <a:spcPts val="0"/>
              </a:spcBef>
            </a:pPr>
            <a:r>
              <a:rPr lang="nl-NL" sz="3500" dirty="0"/>
              <a:t>Beantwoord per 2 de vragen </a:t>
            </a:r>
            <a:r>
              <a:rPr lang="nl-NL" sz="3500" dirty="0" smtClean="0"/>
              <a:t>over </a:t>
            </a:r>
            <a:r>
              <a:rPr lang="nl-NL" sz="3500" dirty="0"/>
              <a:t>dit bijzondere beestje. Het antwoordblad krijg je van de docent.</a:t>
            </a:r>
          </a:p>
          <a:p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902" y="2564904"/>
            <a:ext cx="2410196" cy="241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7806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geknitics.com/wp-content/uploads/2008/07/treeoctopus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659F57"/>
              </a:clrFrom>
              <a:clrTo>
                <a:srgbClr val="659F5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" t="4878" r="76570" b="33407"/>
          <a:stretch/>
        </p:blipFill>
        <p:spPr bwMode="auto">
          <a:xfrm>
            <a:off x="6804248" y="346592"/>
            <a:ext cx="3312368" cy="625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Vragen:</a:t>
            </a:r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0313290"/>
              </p:ext>
            </p:extLst>
          </p:nvPr>
        </p:nvGraphicFramePr>
        <p:xfrm>
          <a:off x="251520" y="1412776"/>
          <a:ext cx="7344816" cy="4240968"/>
        </p:xfrm>
        <a:graphic>
          <a:graphicData uri="http://schemas.openxmlformats.org/drawingml/2006/table">
            <a:tbl>
              <a:tblPr firstRow="1" firstCol="1" bandRow="1"/>
              <a:tblGrid>
                <a:gridCol w="27985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462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992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b="1" dirty="0">
                          <a:effectLst/>
                          <a:latin typeface="Calibri"/>
                        </a:rPr>
                        <a:t>Waar leeft hij?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b="1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992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b="1" dirty="0">
                          <a:effectLst/>
                          <a:latin typeface="Calibri"/>
                        </a:rPr>
                        <a:t>Wat is zijn grootte?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b="1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92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b="1" dirty="0">
                          <a:effectLst/>
                          <a:latin typeface="Calibri"/>
                        </a:rPr>
                        <a:t>Hoe beweegt hij zich door de bomen?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800" b="1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992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b="1" dirty="0">
                          <a:effectLst/>
                          <a:latin typeface="Calibri"/>
                        </a:rPr>
                        <a:t>Welke kleur heeft hij?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b="1" dirty="0">
                          <a:effectLst/>
                          <a:latin typeface="Calibri"/>
                        </a:rPr>
                        <a:t> 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992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b="1" dirty="0">
                          <a:effectLst/>
                          <a:latin typeface="Calibri"/>
                        </a:rPr>
                        <a:t>Waarom is het een bedreigde diersoort?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800" b="1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24813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b="1" dirty="0">
                          <a:effectLst/>
                          <a:latin typeface="Calibri"/>
                        </a:rPr>
                        <a:t>Geef 2 voorbeelden van acties die wij mensen kunnen ondernemen om te helpen met het beschermen van het beestje: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nl-NL" sz="1800" b="1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5765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geknitics.com/wp-content/uploads/2008/07/treeoctopus.jpg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659F57"/>
              </a:clrFrom>
              <a:clrTo>
                <a:srgbClr val="659F5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" t="4878" r="76570" b="33407"/>
          <a:stretch/>
        </p:blipFill>
        <p:spPr bwMode="auto">
          <a:xfrm>
            <a:off x="6804248" y="346592"/>
            <a:ext cx="3312368" cy="625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Antwoorden:</a:t>
            </a:r>
          </a:p>
        </p:txBody>
      </p:sp>
      <p:graphicFrame>
        <p:nvGraphicFramePr>
          <p:cNvPr id="3" name="Tabel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8622734"/>
              </p:ext>
            </p:extLst>
          </p:nvPr>
        </p:nvGraphicFramePr>
        <p:xfrm>
          <a:off x="251519" y="1412777"/>
          <a:ext cx="7388145" cy="4707803"/>
        </p:xfrm>
        <a:graphic>
          <a:graphicData uri="http://schemas.openxmlformats.org/drawingml/2006/table">
            <a:tbl>
              <a:tblPr firstRow="1" firstCol="1" bandRow="1"/>
              <a:tblGrid>
                <a:gridCol w="28150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57307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538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b="1" dirty="0">
                          <a:effectLst/>
                          <a:latin typeface="Calibri"/>
                        </a:rPr>
                        <a:t>Waar leeft hij?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b="1" dirty="0">
                          <a:effectLst/>
                          <a:latin typeface="+mn-lt"/>
                        </a:rPr>
                        <a:t>Op het Olympisch Schiereiland aan de westkust van Amerika</a:t>
                      </a:r>
                      <a:endParaRPr lang="nl-NL" sz="1800" b="1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38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b="1" dirty="0">
                          <a:effectLst/>
                          <a:latin typeface="Calibri"/>
                        </a:rPr>
                        <a:t>Wat is zijn grootte?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b="1" dirty="0">
                          <a:effectLst/>
                          <a:latin typeface="Calibri"/>
                        </a:rPr>
                        <a:t>30 tot 33 centimeter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b="1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38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b="1" dirty="0">
                          <a:effectLst/>
                          <a:latin typeface="Calibri"/>
                        </a:rPr>
                        <a:t>Hoe beweegt hij zich door de bomen?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b="1" dirty="0">
                          <a:effectLst/>
                          <a:latin typeface="Calibri"/>
                        </a:rPr>
                        <a:t>Door met zijn tentakels van tak naar tak te bewegen. Dit heet </a:t>
                      </a:r>
                      <a:r>
                        <a:rPr lang="nl-NL" sz="1800" b="1" i="1" dirty="0" err="1">
                          <a:effectLst/>
                          <a:latin typeface="Calibri"/>
                        </a:rPr>
                        <a:t>tentaculatie</a:t>
                      </a:r>
                      <a:endParaRPr lang="nl-NL" sz="1800" b="1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5385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b="1" dirty="0">
                          <a:effectLst/>
                          <a:latin typeface="Calibri"/>
                        </a:rPr>
                        <a:t>Welke kleur heeft hij?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b="1" dirty="0">
                          <a:effectLst/>
                          <a:latin typeface="Calibri"/>
                        </a:rPr>
                        <a:t>Gevlekt, bruin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b="1" dirty="0"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8307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b="1" dirty="0">
                          <a:effectLst/>
                          <a:latin typeface="Calibri"/>
                        </a:rPr>
                        <a:t>Waarom is het een bedreigde diersoort?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b="1" dirty="0">
                          <a:effectLst/>
                          <a:latin typeface="Calibri"/>
                        </a:rPr>
                        <a:t>Ontbossing, het bouwen van wegen waardoor water onbereikbaar wordt, natuurlijke vijanden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6615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b="1">
                          <a:effectLst/>
                          <a:latin typeface="Calibri"/>
                        </a:rPr>
                        <a:t>Geef 2 voorbeelden van acties die wij mensen kunnen ondernemen om te helpen met het beschermen van het beestje: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b="1" dirty="0">
                          <a:effectLst/>
                          <a:latin typeface="Calibri"/>
                        </a:rPr>
                        <a:t>Folders uitdelen in je buurt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b="1" dirty="0">
                          <a:effectLst/>
                          <a:latin typeface="Calibri"/>
                        </a:rPr>
                        <a:t>Meelopen in protestmarsen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b="1" dirty="0">
                          <a:effectLst/>
                          <a:latin typeface="Calibri"/>
                        </a:rPr>
                        <a:t>Het tekenen van een internetpetitie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800" b="1" dirty="0">
                          <a:effectLst/>
                          <a:latin typeface="Calibri"/>
                        </a:rPr>
                        <a:t>Enz.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nl-NL" sz="1800" b="1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59604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mucollegeofcomm.files.wordpress.com/2010/12/facebook-like-buto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460"/>
          <a:stretch/>
        </p:blipFill>
        <p:spPr bwMode="auto">
          <a:xfrm>
            <a:off x="6372200" y="-603448"/>
            <a:ext cx="3086321" cy="3218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mucollegeofcomm.files.wordpress.com/2010/12/facebook-like-buto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1780"/>
          <a:stretch/>
        </p:blipFill>
        <p:spPr bwMode="auto">
          <a:xfrm>
            <a:off x="4355976" y="3713392"/>
            <a:ext cx="3168352" cy="3325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26968" cy="1143000"/>
          </a:xfrm>
        </p:spPr>
        <p:txBody>
          <a:bodyPr/>
          <a:lstStyle/>
          <a:p>
            <a:r>
              <a:rPr lang="nl-NL" b="1" dirty="0"/>
              <a:t>De boomoctopus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40768"/>
            <a:ext cx="7283152" cy="511256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l-NL" dirty="0"/>
              <a:t>Bestaat hij nu echt of misschien niet??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l-NL" dirty="0"/>
              <a:t>Dit is een zogenaamde </a:t>
            </a:r>
            <a:r>
              <a:rPr lang="nl-NL" i="1" dirty="0" err="1"/>
              <a:t>spoof</a:t>
            </a:r>
            <a:r>
              <a:rPr lang="nl-NL" dirty="0"/>
              <a:t>, of </a:t>
            </a:r>
            <a:r>
              <a:rPr lang="nl-NL" i="1" dirty="0" err="1"/>
              <a:t>hoax</a:t>
            </a:r>
            <a:r>
              <a:rPr lang="nl-NL" i="1" dirty="0"/>
              <a:t>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l-NL" dirty="0"/>
              <a:t>Bedacht door een Amerikaanse professor die wilde laten zien dat niet alles op internet klopt!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l-NL" dirty="0"/>
              <a:t>Dit weten heeft te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354013" algn="l"/>
              </a:tabLst>
            </a:pPr>
            <a:r>
              <a:rPr lang="nl-NL" dirty="0"/>
              <a:t>	maken met </a:t>
            </a:r>
            <a:r>
              <a:rPr lang="nl-NL" i="1" dirty="0"/>
              <a:t>Mediawijsheid</a:t>
            </a:r>
          </a:p>
        </p:txBody>
      </p:sp>
    </p:spTree>
    <p:extLst>
      <p:ext uri="{BB962C8B-B14F-4D97-AF65-F5344CB8AC3E}">
        <p14:creationId xmlns:p14="http://schemas.microsoft.com/office/powerpoint/2010/main" val="11902833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Mediawijsheid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nl-NL" sz="3600" dirty="0"/>
              <a:t>Mediawijsheid is alle kennis, vaardigheden en de houding die mensen nodig hebben om bewust, kritisch en actief mee te doen in de wereld van vandaag en morgen.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nl-NL" sz="3600" dirty="0"/>
              <a:t>In die wereld spelen media een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nl-NL" sz="3600" dirty="0"/>
              <a:t>hoofdrol.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74638"/>
            <a:ext cx="1524000" cy="152400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581128"/>
            <a:ext cx="211455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4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2.bp.blogspot.com/-Lv9yBQearVQ/UIVIE_4PHkI/AAAAAAAAAAU/JtFnZyM3wD8/s1600/Mediawijsheid_13_Word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76672"/>
            <a:ext cx="9267184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8007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fak.nu/wp-content/uploads/2010/02/200904201037230.Information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513" y="3149080"/>
            <a:ext cx="3708920" cy="370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Doel 1: Informatie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l-NL" dirty="0"/>
              <a:t>Online informatie verzamelen, beoordelen en verwerken. Voorbeeld: de </a:t>
            </a:r>
            <a:r>
              <a:rPr lang="nl-NL" i="1" dirty="0"/>
              <a:t>Boom Octopus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l-NL" dirty="0"/>
              <a:t>Hoe zoek je informatie op het internet?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l-NL" dirty="0"/>
              <a:t>Klopt die informatie?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l-NL" dirty="0"/>
              <a:t>Hoe kan je dat controleren?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l-NL" dirty="0"/>
              <a:t>Waarom is het belangrijk dat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  <a:tabLst>
                <a:tab pos="354013" algn="l"/>
              </a:tabLst>
            </a:pPr>
            <a:r>
              <a:rPr lang="nl-NL" dirty="0"/>
              <a:t>	je juiste informatie hebt? </a:t>
            </a:r>
          </a:p>
        </p:txBody>
      </p:sp>
    </p:spTree>
    <p:extLst>
      <p:ext uri="{BB962C8B-B14F-4D97-AF65-F5344CB8AC3E}">
        <p14:creationId xmlns:p14="http://schemas.microsoft.com/office/powerpoint/2010/main" val="7731583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578</TotalTime>
  <Words>453</Words>
  <Application>Microsoft Office PowerPoint</Application>
  <PresentationFormat>Diavoorstelling (4:3)</PresentationFormat>
  <Paragraphs>90</Paragraphs>
  <Slides>13</Slides>
  <Notes>13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Kantoorthema</vt:lpstr>
      <vt:lpstr>PowerPoint-presentatie</vt:lpstr>
      <vt:lpstr>PowerPoint-presentatie</vt:lpstr>
      <vt:lpstr>Pacific Noordwest Boom Octopus</vt:lpstr>
      <vt:lpstr>Vragen:</vt:lpstr>
      <vt:lpstr>Antwoorden:</vt:lpstr>
      <vt:lpstr>De boomoctopus</vt:lpstr>
      <vt:lpstr>Mediawijsheid</vt:lpstr>
      <vt:lpstr>PowerPoint-presentatie</vt:lpstr>
      <vt:lpstr>Doel 1: Informatie</vt:lpstr>
      <vt:lpstr>Doel 2: Communicatie</vt:lpstr>
      <vt:lpstr>Communicatie:</vt:lpstr>
      <vt:lpstr>Doel 3: Sociale media &amp; privacy</vt:lpstr>
      <vt:lpstr>Doel 4: Digitaal pesten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Koen en Wim</dc:creator>
  <cp:lastModifiedBy>Bs De Klokkenberg</cp:lastModifiedBy>
  <cp:revision>28</cp:revision>
  <dcterms:created xsi:type="dcterms:W3CDTF">2012-11-28T18:37:54Z</dcterms:created>
  <dcterms:modified xsi:type="dcterms:W3CDTF">2017-06-11T10:24:57Z</dcterms:modified>
</cp:coreProperties>
</file>